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62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611DB1-F363-4FD2-8378-132EBE1E1B83}" v="1" dt="2023-08-11T14:58:07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3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2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5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4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2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8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6D76-7F84-5C44-876B-9D820F61AE5A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2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www.astate.edu/a/assessment/index.dot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www.astate.edu/a/assessment/syllabi-policies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69681" y="3521561"/>
            <a:ext cx="6884073" cy="2051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980"/>
              </a:lnSpc>
            </a:pPr>
            <a:r>
              <a:rPr lang="en-US" sz="4400" dirty="0">
                <a:solidFill>
                  <a:schemeClr val="bg1"/>
                </a:solidFill>
                <a:latin typeface="Georgia"/>
                <a:cs typeface="Georgia"/>
              </a:rPr>
              <a:t>Assessment, Accreditation, </a:t>
            </a:r>
          </a:p>
          <a:p>
            <a:pPr>
              <a:lnSpc>
                <a:spcPts val="4980"/>
              </a:lnSpc>
            </a:pPr>
            <a:r>
              <a:rPr lang="en-US" sz="4400" dirty="0">
                <a:solidFill>
                  <a:schemeClr val="bg1"/>
                </a:solidFill>
                <a:latin typeface="Georgia"/>
                <a:cs typeface="Georgia"/>
              </a:rPr>
              <a:t>and Syllabi</a:t>
            </a:r>
          </a:p>
          <a:p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presented by: Melanie Wicinski, PhD</a:t>
            </a: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New Faculty Orientation, August 16, 2023</a:t>
            </a:r>
            <a:endParaRPr lang="en-US" sz="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7" name="Picture 16" descr="student-unio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052" y="350264"/>
            <a:ext cx="6698244" cy="3003633"/>
          </a:xfrm>
          <a:prstGeom prst="rect">
            <a:avLst/>
          </a:prstGeom>
          <a:ln w="12700" cmpd="sng">
            <a:solidFill>
              <a:schemeClr val="bg1">
                <a:lumMod val="85000"/>
              </a:schemeClr>
            </a:solidFill>
          </a:ln>
        </p:spPr>
      </p:pic>
      <p:pic>
        <p:nvPicPr>
          <p:cNvPr id="3" name="Picture 2" descr="UnivLogo_Stack_2C_Dark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0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5763" y="1744871"/>
            <a:ext cx="6783614" cy="337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Location:</a:t>
            </a: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Dean B. Ellis Library, 6</a:t>
            </a:r>
            <a:r>
              <a:rPr lang="en-US" sz="2000" b="1" baseline="30000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 Floor</a:t>
            </a: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Extension: 2989</a:t>
            </a:r>
          </a:p>
          <a:p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Testing Center</a:t>
            </a: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Student Union, 3</a:t>
            </a:r>
            <a:r>
              <a:rPr lang="en-US" sz="2000" b="1" baseline="30000" dirty="0">
                <a:solidFill>
                  <a:srgbClr val="FFFFFF"/>
                </a:solidFill>
                <a:latin typeface="Arial"/>
                <a:cs typeface="Arial"/>
              </a:rPr>
              <a:t>rd</a:t>
            </a:r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 Floor</a:t>
            </a: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Extension:  2038</a:t>
            </a:r>
          </a:p>
          <a:p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ts val="2200"/>
              </a:lnSpc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48734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Arial"/>
              </a:rPr>
              <a:t>Office of Accreditation </a:t>
            </a:r>
          </a:p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Arial"/>
              </a:rPr>
              <a:t>and Assessment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" name="Picture 14" descr="UnivLogo_Stack_2C_Dar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1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5763" y="1229966"/>
            <a:ext cx="6783614" cy="2941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General Education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If you are teaching a course, you may be required to report data to General Education Committee</a:t>
            </a:r>
          </a:p>
          <a:p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Program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Please get with your Department Chair to determine if you will play a role in your program assessment.  If so, our office will be happy to meet with you anytime</a:t>
            </a:r>
          </a:p>
          <a:p>
            <a:pPr>
              <a:lnSpc>
                <a:spcPts val="2200"/>
              </a:lnSpc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2573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Assessment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" name="Picture 14" descr="UnivLogo_Stack_2C_Dar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3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5763" y="1699424"/>
            <a:ext cx="6783614" cy="345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Higher Learning Commission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Accredit 2024</a:t>
            </a:r>
          </a:p>
          <a:p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Specialized Accreditation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Please get with your Department Chair to determine if you have a specialized accreditation and what your role will be.  Our office is always available to assist.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Program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If you don’t have a specialized accreditor, each program must do a program review every 10 years.  </a:t>
            </a: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39212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Accreditation and </a:t>
            </a:r>
          </a:p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Program Review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" name="Picture 14" descr="UnivLogo_Stack_2C_Dar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4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5763" y="1229966"/>
            <a:ext cx="6783614" cy="3203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Scantron Services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We provide forms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Scan, if requested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Can break questions into concepts and provide some statistics</a:t>
            </a: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ts val="2200"/>
              </a:lnSpc>
            </a:pPr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Tests Offered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Placement Tests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GRE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Licensure Exams </a:t>
            </a:r>
            <a:r>
              <a:rPr lang="en-US">
                <a:solidFill>
                  <a:srgbClr val="FFFFFF"/>
                </a:solidFill>
                <a:latin typeface="Arial"/>
                <a:cs typeface="Arial"/>
              </a:rPr>
              <a:t>(NYIT)</a:t>
            </a:r>
          </a:p>
          <a:p>
            <a:pPr marL="742950" lvl="1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  <a:latin typeface="Arial"/>
                <a:cs typeface="Arial"/>
              </a:rPr>
              <a:t>Please </a:t>
            </a: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see the website for more information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3166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Testing Center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" name="Picture 14" descr="UnivLogo_Stack_2C_Dar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7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5763" y="1229966"/>
            <a:ext cx="67836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Syllabi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Located on our website in gray box on the right of screen: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https://www.astate.edu/a/assessment/syllabi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Sample syllabi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Repository instructions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Every other year, syllabi are reviewed to ensure they meet basic requirements: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Course Description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Student Learning Outcomes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Follow Course Map provided to our office</a:t>
            </a:r>
          </a:p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Syllabus Due Dates: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https://www.astate.edu/a/assessment/index.dot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Full Fall Semester and First 8 Week Term– September 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Second 8 Week Term -  October 27</a:t>
            </a:r>
          </a:p>
          <a:p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Link to upload your syllabi every semester is on </a:t>
            </a:r>
            <a:r>
              <a:rPr lang="en-US" dirty="0" err="1">
                <a:solidFill>
                  <a:srgbClr val="FFFFFF"/>
                </a:solidFill>
                <a:latin typeface="Arial"/>
                <a:cs typeface="Arial"/>
              </a:rPr>
              <a:t>my.AState</a:t>
            </a: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1560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Syllabi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" name="Picture 14" descr="UnivLogo_Stack_2C_Dark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09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5763" y="1229966"/>
            <a:ext cx="67836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Policy and Procedure Statements: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e.g., Interruption of Instruction, Title IX and Educational Equity Statements,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https://www.astate.edu/a/assessment/syllabi-policies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38074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Syllabi Continued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" name="Picture 14" descr="UnivLogo_Stack_2C_Dark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419B6E-9254-AA25-1B34-81737B0F97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2633" y="2535886"/>
            <a:ext cx="3629873" cy="35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1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05C56DEEFAE24C825606D9E694B183" ma:contentTypeVersion="14" ma:contentTypeDescription="Create a new document." ma:contentTypeScope="" ma:versionID="01cba1e365f4dc188e3bc9bc6b8c8aec">
  <xsd:schema xmlns:xsd="http://www.w3.org/2001/XMLSchema" xmlns:xs="http://www.w3.org/2001/XMLSchema" xmlns:p="http://schemas.microsoft.com/office/2006/metadata/properties" xmlns:ns2="ddbcaeb8-a875-4ba5-84d7-b228aa7b38da" xmlns:ns3="0b744598-b840-4b18-84c0-37b4fc0b4b20" targetNamespace="http://schemas.microsoft.com/office/2006/metadata/properties" ma:root="true" ma:fieldsID="db2984dadd12cc83197b88fe1e10617f" ns2:_="" ns3:_="">
    <xsd:import namespace="ddbcaeb8-a875-4ba5-84d7-b228aa7b38da"/>
    <xsd:import namespace="0b744598-b840-4b18-84c0-37b4fc0b4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caeb8-a875-4ba5-84d7-b228aa7b38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72b6a5b-3128-433d-b933-fedcf56c28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44598-b840-4b18-84c0-37b4fc0b4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0dd92bb-0a5e-4e8e-8b93-5f3d7db2addd}" ma:internalName="TaxCatchAll" ma:showField="CatchAllData" ma:web="0b744598-b840-4b18-84c0-37b4fc0b4b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bcaeb8-a875-4ba5-84d7-b228aa7b38da">
      <Terms xmlns="http://schemas.microsoft.com/office/infopath/2007/PartnerControls"/>
    </lcf76f155ced4ddcb4097134ff3c332f>
    <TaxCatchAll xmlns="0b744598-b840-4b18-84c0-37b4fc0b4b20" xsi:nil="true"/>
  </documentManagement>
</p:properties>
</file>

<file path=customXml/itemProps1.xml><?xml version="1.0" encoding="utf-8"?>
<ds:datastoreItem xmlns:ds="http://schemas.openxmlformats.org/officeDocument/2006/customXml" ds:itemID="{317A23BE-514C-423B-91C9-75C086F384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DC00E4-504A-49B3-A5B9-633C205D75D7}"/>
</file>

<file path=customXml/itemProps3.xml><?xml version="1.0" encoding="utf-8"?>
<ds:datastoreItem xmlns:ds="http://schemas.openxmlformats.org/officeDocument/2006/customXml" ds:itemID="{64C5FD60-6752-4002-B761-C445D60A0DED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8deb6d47-4d63-45cb-b470-9d1594467e34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4968</TotalTime>
  <Words>398</Words>
  <Application>Microsoft Macintosh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Clark</dc:creator>
  <cp:lastModifiedBy>Mary Elizabeth Spence</cp:lastModifiedBy>
  <cp:revision>31</cp:revision>
  <cp:lastPrinted>2013-08-23T22:03:43Z</cp:lastPrinted>
  <dcterms:created xsi:type="dcterms:W3CDTF">2013-08-23T15:55:02Z</dcterms:created>
  <dcterms:modified xsi:type="dcterms:W3CDTF">2023-08-14T19:54:30Z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0x010100B49B061EFCE476489B53DDB078AFDF07</vt:lpwstr>
  </property>
  <property fmtid="{D5CDD505-2E9C-101B-9397-08002B2CF9AE}" pid="3" name="MediaServiceImageTags">
    <vt:lpwstr/>
  </property>
</Properties>
</file>